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1160" r:id="rId2"/>
    <p:sldId id="1405" r:id="rId3"/>
    <p:sldId id="1408" r:id="rId4"/>
    <p:sldId id="1446" r:id="rId5"/>
    <p:sldId id="1409" r:id="rId6"/>
    <p:sldId id="1419" r:id="rId7"/>
    <p:sldId id="1420" r:id="rId8"/>
    <p:sldId id="1422" r:id="rId9"/>
    <p:sldId id="1410" r:id="rId10"/>
    <p:sldId id="1447" r:id="rId11"/>
    <p:sldId id="1411" r:id="rId12"/>
    <p:sldId id="1441" r:id="rId13"/>
    <p:sldId id="1442" r:id="rId14"/>
    <p:sldId id="1443" r:id="rId15"/>
    <p:sldId id="1444" r:id="rId16"/>
    <p:sldId id="1445" r:id="rId17"/>
    <p:sldId id="1423" r:id="rId18"/>
    <p:sldId id="1424" r:id="rId19"/>
    <p:sldId id="1425" r:id="rId20"/>
    <p:sldId id="1426" r:id="rId21"/>
    <p:sldId id="1429" r:id="rId22"/>
    <p:sldId id="1430" r:id="rId23"/>
    <p:sldId id="1431" r:id="rId24"/>
    <p:sldId id="1432" r:id="rId25"/>
    <p:sldId id="1433" r:id="rId26"/>
    <p:sldId id="1434" r:id="rId27"/>
    <p:sldId id="1435" r:id="rId28"/>
    <p:sldId id="1427" r:id="rId29"/>
    <p:sldId id="1428" r:id="rId30"/>
    <p:sldId id="1418" r:id="rId31"/>
    <p:sldId id="1273" r:id="rId32"/>
    <p:sldId id="1403" r:id="rId33"/>
    <p:sldId id="1283" r:id="rId34"/>
    <p:sldId id="1335" r:id="rId35"/>
    <p:sldId id="1404" r:id="rId36"/>
    <p:sldId id="1336" r:id="rId37"/>
    <p:sldId id="1339" r:id="rId38"/>
    <p:sldId id="1373" r:id="rId39"/>
    <p:sldId id="1367" r:id="rId40"/>
  </p:sldIdLst>
  <p:sldSz cx="9144000" cy="6858000" type="screen4x3"/>
  <p:notesSz cx="6775450" cy="9906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3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F00"/>
    <a:srgbClr val="66FF33"/>
    <a:srgbClr val="00CC00"/>
    <a:srgbClr val="009900"/>
    <a:srgbClr val="EAEAEA"/>
    <a:srgbClr val="FF6600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71" autoAdjust="0"/>
    <p:restoredTop sz="95405" autoAdjust="0"/>
  </p:normalViewPr>
  <p:slideViewPr>
    <p:cSldViewPr snapToGrid="0">
      <p:cViewPr>
        <p:scale>
          <a:sx n="70" d="100"/>
          <a:sy n="70" d="100"/>
        </p:scale>
        <p:origin x="1482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76" d="100"/>
          <a:sy n="76" d="100"/>
        </p:scale>
        <p:origin x="-2076" y="-96"/>
      </p:cViewPr>
      <p:guideLst>
        <p:guide orient="horz" pos="3120"/>
        <p:guide pos="213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5288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defTabSz="917575">
              <a:defRPr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0163" y="0"/>
            <a:ext cx="2935287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r" defTabSz="917575">
              <a:defRPr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13875"/>
            <a:ext cx="2935288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defTabSz="917575">
              <a:defRPr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0163" y="9413875"/>
            <a:ext cx="2935287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algn="r" defTabSz="917575">
              <a:defRPr b="0">
                <a:latin typeface="Times New Roman" pitchFamily="18" charset="0"/>
              </a:defRPr>
            </a:lvl1pPr>
          </a:lstStyle>
          <a:p>
            <a:pPr>
              <a:defRPr/>
            </a:pPr>
            <a:fld id="{CE1A9586-6676-4ECC-8DBF-C553489DE99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25819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083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defTabSz="917575">
              <a:defRPr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29050" y="0"/>
            <a:ext cx="29083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r" defTabSz="917575">
              <a:defRPr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62000"/>
            <a:ext cx="4978400" cy="3733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575" y="4724400"/>
            <a:ext cx="49784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665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2600"/>
            <a:ext cx="29083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defTabSz="917575">
              <a:defRPr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65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9050" y="9372600"/>
            <a:ext cx="29083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algn="r" defTabSz="917575">
              <a:defRPr b="0">
                <a:latin typeface="Times New Roman" pitchFamily="18" charset="0"/>
              </a:defRPr>
            </a:lvl1pPr>
          </a:lstStyle>
          <a:p>
            <a:pPr>
              <a:defRPr/>
            </a:pPr>
            <a:fld id="{F4EA11CB-ECB6-4BE1-84A9-8CC788887F1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894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9A0F9E-B68F-4049-87FF-622054E52675}" type="slidenum">
              <a:rPr lang="en-GB" smtClean="0"/>
              <a:pPr/>
              <a:t>1</a:t>
            </a:fld>
            <a:endParaRPr lang="en-GB" smtClean="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33896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0D75A31-B01E-45AE-B14A-CC6709F20173}" type="slidenum">
              <a:rPr lang="en-GB" altLang="en-US" smtClean="0"/>
              <a:pPr>
                <a:spcBef>
                  <a:spcPct val="0"/>
                </a:spcBef>
              </a:pPr>
              <a:t>2</a:t>
            </a:fld>
            <a:endParaRPr lang="en-GB" altLang="en-US" smtClean="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4282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0D75A31-B01E-45AE-B14A-CC6709F20173}" type="slidenum">
              <a:rPr lang="en-GB" altLang="en-US" smtClean="0"/>
              <a:pPr>
                <a:spcBef>
                  <a:spcPct val="0"/>
                </a:spcBef>
              </a:pPr>
              <a:t>3</a:t>
            </a:fld>
            <a:endParaRPr lang="en-GB" altLang="en-US" smtClean="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39850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0D75A31-B01E-45AE-B14A-CC6709F20173}" type="slidenum">
              <a:rPr lang="en-GB" altLang="en-US" smtClean="0"/>
              <a:pPr>
                <a:spcBef>
                  <a:spcPct val="0"/>
                </a:spcBef>
              </a:pPr>
              <a:t>4</a:t>
            </a:fld>
            <a:endParaRPr lang="en-GB" altLang="en-US" smtClean="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8493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0D75A31-B01E-45AE-B14A-CC6709F20173}" type="slidenum">
              <a:rPr lang="en-GB" altLang="en-US" smtClean="0"/>
              <a:pPr>
                <a:spcBef>
                  <a:spcPct val="0"/>
                </a:spcBef>
              </a:pPr>
              <a:t>5</a:t>
            </a:fld>
            <a:endParaRPr lang="en-GB" altLang="en-US" smtClean="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65061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0D75A31-B01E-45AE-B14A-CC6709F20173}" type="slidenum">
              <a:rPr lang="en-GB" altLang="en-US" smtClean="0"/>
              <a:pPr>
                <a:spcBef>
                  <a:spcPct val="0"/>
                </a:spcBef>
              </a:pPr>
              <a:t>9</a:t>
            </a:fld>
            <a:endParaRPr lang="en-GB" altLang="en-US" smtClean="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83609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0D75A31-B01E-45AE-B14A-CC6709F20173}" type="slidenum">
              <a:rPr lang="en-GB" altLang="en-US" smtClean="0"/>
              <a:pPr>
                <a:spcBef>
                  <a:spcPct val="0"/>
                </a:spcBef>
              </a:pPr>
              <a:t>10</a:t>
            </a:fld>
            <a:endParaRPr lang="en-GB" altLang="en-US" smtClean="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251624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0D75A31-B01E-45AE-B14A-CC6709F20173}" type="slidenum">
              <a:rPr lang="en-GB" altLang="en-US" smtClean="0"/>
              <a:pPr>
                <a:spcBef>
                  <a:spcPct val="0"/>
                </a:spcBef>
              </a:pPr>
              <a:t>11</a:t>
            </a:fld>
            <a:endParaRPr lang="en-GB" altLang="en-US" smtClean="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21159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0D75A31-B01E-45AE-B14A-CC6709F20173}" type="slidenum">
              <a:rPr lang="en-GB" altLang="en-US" smtClean="0"/>
              <a:pPr>
                <a:spcBef>
                  <a:spcPct val="0"/>
                </a:spcBef>
              </a:pPr>
              <a:t>30</a:t>
            </a:fld>
            <a:endParaRPr lang="en-GB" altLang="en-US" smtClean="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32362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75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5800" y="1295400"/>
            <a:ext cx="7772400" cy="4800600"/>
          </a:xfrm>
        </p:spPr>
        <p:txBody>
          <a:bodyPr/>
          <a:lstStyle/>
          <a:p>
            <a:pPr lvl="0"/>
            <a:endParaRPr lang="en-GB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0" y="0"/>
            <a:ext cx="9144000" cy="5175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295400"/>
            <a:ext cx="3810000" cy="2324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3810000" cy="2324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771900"/>
            <a:ext cx="3810000" cy="2324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771900"/>
            <a:ext cx="3810000" cy="2324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75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95400"/>
            <a:ext cx="3810000" cy="480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3810000" cy="2324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771900"/>
            <a:ext cx="3810000" cy="2324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95400"/>
            <a:ext cx="381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381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51752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rgbClr val="03B1C9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>
            <a:outerShdw dist="71842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95400"/>
            <a:ext cx="7772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 flipV="1">
            <a:off x="685800" y="5737225"/>
            <a:ext cx="1905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  <p:pic>
        <p:nvPicPr>
          <p:cNvPr id="3079" name="Picture 7" descr="CEHlogo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 rot="10800000" flipH="1" flipV="1">
            <a:off x="138113" y="6310313"/>
            <a:ext cx="20129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 i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ctg2pi.wordpress.com/2015/02/24/principles-of-posterior-visualization/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www.r-graph-gallery.com/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emf"/><Relationship Id="rId5" Type="http://schemas.openxmlformats.org/officeDocument/2006/relationships/image" Target="../media/image49.wmf"/><Relationship Id="rId4" Type="http://schemas.openxmlformats.org/officeDocument/2006/relationships/image" Target="../media/image48.w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-apps.ceh.ac.uk/MU-MAP/" TargetMode="External"/><Relationship Id="rId2" Type="http://schemas.openxmlformats.org/officeDocument/2006/relationships/hyperlink" Target="https://shiny-prod.nerc-lancaster.ac.uk:8443/adagri/BELUC/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title"/>
          </p:nvPr>
        </p:nvSpPr>
        <p:spPr>
          <a:xfrm>
            <a:off x="1019189" y="359924"/>
            <a:ext cx="7135460" cy="1513852"/>
          </a:xfrm>
        </p:spPr>
        <p:txBody>
          <a:bodyPr/>
          <a:lstStyle/>
          <a:p>
            <a:pPr eaLnBrk="1" hangingPunct="1">
              <a:defRPr/>
            </a:pPr>
            <a:r>
              <a:rPr lang="en-GB" b="0" smtClean="0"/>
              <a:t>Bayesian Methods for Ecological and Environmental Modelling:</a:t>
            </a:r>
            <a:br>
              <a:rPr lang="en-GB" b="0" smtClean="0"/>
            </a:br>
            <a:r>
              <a:rPr lang="en-GB" b="0" smtClean="0"/>
              <a:t>COMMUNICATION</a:t>
            </a:r>
            <a:endParaRPr lang="en-GB" b="0" dirty="0" smtClean="0"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81620" y="5128909"/>
            <a:ext cx="7082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0" dirty="0" smtClean="0"/>
              <a:t>Marcel van Oijen</a:t>
            </a:r>
            <a:r>
              <a:rPr lang="en-GB" sz="1600" b="0" smtClean="0"/>
              <a:t>, Lindsay Banin, David Cameron, Peter Levy, Kate Searle</a:t>
            </a:r>
          </a:p>
          <a:p>
            <a:pPr algn="ctr"/>
            <a:endParaRPr lang="en-GB" sz="1600" b="0" smtClean="0"/>
          </a:p>
          <a:p>
            <a:pPr algn="ctr"/>
            <a:r>
              <a:rPr lang="en-GB" sz="1600" b="0" smtClean="0"/>
              <a:t>CEH-Edinburgh, 2019-09-12</a:t>
            </a:r>
            <a:endParaRPr lang="en-GB" sz="1600" b="0" dirty="0"/>
          </a:p>
        </p:txBody>
      </p:sp>
      <p:pic>
        <p:nvPicPr>
          <p:cNvPr id="6" name="Picture 974" descr="P6260402small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2940354" y="2237328"/>
            <a:ext cx="1671846" cy="2237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189" y="2237328"/>
            <a:ext cx="1687861" cy="22373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1057" y="2237328"/>
            <a:ext cx="3238584" cy="22373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8"/>
          <p:cNvSpPr txBox="1">
            <a:spLocks noChangeArrowheads="1"/>
          </p:cNvSpPr>
          <p:nvPr/>
        </p:nvSpPr>
        <p:spPr bwMode="auto">
          <a:xfrm>
            <a:off x="664805" y="1246737"/>
            <a:ext cx="7755865" cy="4462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lvl="1">
              <a:spcBef>
                <a:spcPct val="50000"/>
              </a:spcBef>
            </a:pPr>
            <a:r>
              <a:rPr lang="en-GB" altLang="en-US" smtClean="0">
                <a:latin typeface="Arial" panose="020B0604020202020204" pitchFamily="34" charset="0"/>
              </a:rPr>
              <a:t>Reporting to whom?</a:t>
            </a:r>
          </a:p>
          <a:p>
            <a:pPr lvl="2">
              <a:spcBef>
                <a:spcPct val="50000"/>
              </a:spcBef>
            </a:pPr>
            <a:r>
              <a:rPr lang="en-GB" altLang="en-US" sz="1800" smtClean="0">
                <a:latin typeface="Arial" panose="020B0604020202020204" pitchFamily="34" charset="0"/>
              </a:rPr>
              <a:t>Colleagues or stakeholders? Listeners, readers (posters or papers), or app-users?</a:t>
            </a:r>
          </a:p>
          <a:p>
            <a:pPr lvl="1">
              <a:spcBef>
                <a:spcPct val="50000"/>
              </a:spcBef>
            </a:pPr>
            <a:r>
              <a:rPr lang="en-GB" altLang="en-US" smtClean="0">
                <a:latin typeface="Arial" panose="020B0604020202020204" pitchFamily="34" charset="0"/>
              </a:rPr>
              <a:t>What?</a:t>
            </a:r>
          </a:p>
          <a:p>
            <a:pPr lvl="2">
              <a:spcBef>
                <a:spcPct val="50000"/>
              </a:spcBef>
            </a:pPr>
            <a:r>
              <a:rPr lang="en-GB" altLang="en-US" sz="1800" smtClean="0">
                <a:latin typeface="Arial" panose="020B0604020202020204" pitchFamily="34" charset="0"/>
              </a:rPr>
              <a:t>Main message: methodological &lt;-&gt; application?</a:t>
            </a:r>
          </a:p>
          <a:p>
            <a:pPr lvl="2">
              <a:spcBef>
                <a:spcPct val="50000"/>
              </a:spcBef>
            </a:pPr>
            <a:r>
              <a:rPr lang="en-GB" altLang="en-US" sz="1800" smtClean="0">
                <a:latin typeface="Arial" panose="020B0604020202020204" pitchFamily="34" charset="0"/>
              </a:rPr>
              <a:t>Checklist: Reporting prior, likelihood, algorithm, software, quality test of MCMC, posterior parameter uncertainty, posterior predictive uncertainty</a:t>
            </a:r>
          </a:p>
          <a:p>
            <a:pPr lvl="3">
              <a:spcBef>
                <a:spcPct val="50000"/>
              </a:spcBef>
            </a:pPr>
            <a:r>
              <a:rPr lang="en-GB" altLang="en-US" sz="1200" smtClean="0">
                <a:latin typeface="Arial" panose="020B0604020202020204" pitchFamily="34" charset="0"/>
              </a:rPr>
              <a:t>E.g.: beta priors, Gaussian likelihoods for residuals from PBM, Metropolis, BayesianTools, Gelman-Rubin &lt; 1.01, Posterior histograms parameters, Posterior prediction bands for output variables</a:t>
            </a:r>
          </a:p>
          <a:p>
            <a:pPr lvl="1">
              <a:spcBef>
                <a:spcPct val="50000"/>
              </a:spcBef>
            </a:pPr>
            <a:r>
              <a:rPr lang="en-GB" altLang="en-US" smtClean="0">
                <a:latin typeface="Arial" panose="020B0604020202020204" pitchFamily="34" charset="0"/>
              </a:rPr>
              <a:t>How</a:t>
            </a:r>
            <a:r>
              <a:rPr lang="en-GB" altLang="en-US" smtClean="0">
                <a:latin typeface="Arial" panose="020B0604020202020204" pitchFamily="34" charset="0"/>
              </a:rPr>
              <a:t>?</a:t>
            </a:r>
          </a:p>
          <a:p>
            <a:pPr lvl="2">
              <a:spcBef>
                <a:spcPct val="50000"/>
              </a:spcBef>
            </a:pPr>
            <a:r>
              <a:rPr lang="en-GB" altLang="en-US" sz="1800" smtClean="0">
                <a:latin typeface="Arial" panose="020B0604020202020204" pitchFamily="34" charset="0"/>
              </a:rPr>
              <a:t>Text, tables, figures, interactive app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3.1 Reporting: To whom? What? How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766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309" y="1898351"/>
            <a:ext cx="6096743" cy="1418054"/>
          </a:xfrm>
        </p:spPr>
        <p:txBody>
          <a:bodyPr/>
          <a:lstStyle/>
          <a:p>
            <a:pPr eaLnBrk="1" hangingPunct="1">
              <a:defRPr/>
            </a:pPr>
            <a:r>
              <a:rPr lang="en-GB" smtClean="0"/>
              <a:t>4. </a:t>
            </a:r>
            <a:r>
              <a:rPr lang="en-GB" altLang="en-US">
                <a:latin typeface="Arial" panose="020B0604020202020204" pitchFamily="34" charset="0"/>
              </a:rPr>
              <a:t>Visualisation of </a:t>
            </a:r>
            <a:r>
              <a:rPr lang="en-GB" altLang="en-US" smtClean="0">
                <a:latin typeface="Arial" panose="020B0604020202020204" pitchFamily="34" charset="0"/>
              </a:rPr>
              <a:t>uncertainty: Guidelines</a:t>
            </a:r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67580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Milne et al. (2015</a:t>
            </a:r>
            <a:r>
              <a:rPr lang="en-GB" smtClean="0"/>
              <a:t>): </a:t>
            </a:r>
            <a:r>
              <a:rPr lang="en-GB" sz="2000" b="0" smtClean="0"/>
              <a:t>Communicating the uncertainty in GHG emissions</a:t>
            </a:r>
            <a:endParaRPr lang="en-GB" b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891" y="836123"/>
            <a:ext cx="4979587" cy="58373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333115" y="1732135"/>
            <a:ext cx="1537610" cy="3847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r"/>
            <a:r>
              <a:rPr lang="en-GB" sz="1900" smtClean="0"/>
              <a:t>Histograms</a:t>
            </a:r>
            <a:endParaRPr lang="en-GB" sz="19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813325" y="3754792"/>
            <a:ext cx="2057400" cy="3847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1900" smtClean="0"/>
              <a:t>Shaded arrays</a:t>
            </a:r>
            <a:endParaRPr lang="en-GB" sz="19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426133" y="5585088"/>
            <a:ext cx="1488675" cy="3847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1900" smtClean="0"/>
              <a:t>Boxplots</a:t>
            </a:r>
            <a:endParaRPr lang="en-GB" sz="19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29" y="734522"/>
            <a:ext cx="3649496" cy="61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6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Milne et al. (2015): </a:t>
            </a:r>
            <a:r>
              <a:rPr lang="en-GB" sz="2000" b="0"/>
              <a:t>Communicating the uncertainty in GHG emissions</a:t>
            </a:r>
            <a:endParaRPr lang="en-GB" sz="20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891" y="836123"/>
            <a:ext cx="4979587" cy="58373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63924" t="31541" b="53030"/>
          <a:stretch/>
        </p:blipFill>
        <p:spPr>
          <a:xfrm>
            <a:off x="323922" y="836123"/>
            <a:ext cx="2878450" cy="8469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442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Milne et al. (2015): </a:t>
            </a:r>
            <a:r>
              <a:rPr lang="en-GB" sz="2000" b="0"/>
              <a:t>Communicating the uncertainty in GHG emissions</a:t>
            </a:r>
            <a:endParaRPr lang="en-GB" sz="20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63924" t="49868" b="30475"/>
          <a:stretch/>
        </p:blipFill>
        <p:spPr>
          <a:xfrm>
            <a:off x="323922" y="1842052"/>
            <a:ext cx="2878450" cy="10789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203" y="644916"/>
            <a:ext cx="4833002" cy="60285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4751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Milne et al. (2015): </a:t>
            </a:r>
            <a:r>
              <a:rPr lang="en-GB" sz="2000" b="0"/>
              <a:t>Communicating the uncertainty in GHG emissions</a:t>
            </a:r>
            <a:endParaRPr lang="en-GB" sz="20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77" y="903306"/>
            <a:ext cx="2942430" cy="3449274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4053" r="36592"/>
          <a:stretch/>
        </p:blipFill>
        <p:spPr>
          <a:xfrm>
            <a:off x="3254466" y="3821372"/>
            <a:ext cx="2635065" cy="27429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63924" t="31541" b="30475"/>
          <a:stretch/>
        </p:blipFill>
        <p:spPr>
          <a:xfrm>
            <a:off x="3301890" y="903306"/>
            <a:ext cx="2540218" cy="18398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Left Arrow 2"/>
          <p:cNvSpPr/>
          <p:nvPr/>
        </p:nvSpPr>
        <p:spPr bwMode="auto">
          <a:xfrm>
            <a:off x="3052572" y="1158968"/>
            <a:ext cx="399098" cy="436729"/>
          </a:xfrm>
          <a:prstGeom prst="leftArrow">
            <a:avLst/>
          </a:prstGeom>
          <a:solidFill>
            <a:srgbClr val="FF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426" y="903305"/>
            <a:ext cx="2765236" cy="3449275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sp>
        <p:nvSpPr>
          <p:cNvPr id="10" name="Left Arrow 9"/>
          <p:cNvSpPr/>
          <p:nvPr/>
        </p:nvSpPr>
        <p:spPr bwMode="auto">
          <a:xfrm flipH="1">
            <a:off x="5790652" y="2191214"/>
            <a:ext cx="419078" cy="436729"/>
          </a:xfrm>
          <a:prstGeom prst="leftArrow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97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Milne et al. (2015): </a:t>
            </a:r>
            <a:r>
              <a:rPr lang="en-GB" sz="2000" b="0"/>
              <a:t>Communicating the uncertainty in GHG emissions</a:t>
            </a:r>
            <a:endParaRPr lang="en-GB" sz="20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54" y="836123"/>
            <a:ext cx="6205030" cy="360182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536" y="2565400"/>
            <a:ext cx="5776737" cy="39625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8998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all">
                <a:effectLst/>
              </a:rPr>
              <a:t>PRINCIPLES OF POSTERIOR</a:t>
            </a:r>
            <a:r>
              <a:rPr lang="en-GB" cap="all">
                <a:effectLst/>
              </a:rPr>
              <a:t> </a:t>
            </a:r>
            <a:r>
              <a:rPr lang="en-GB" cap="all" smtClean="0">
                <a:effectLst/>
              </a:rPr>
              <a:t>VISUALIZATION (2015)</a:t>
            </a:r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293426" y="1211489"/>
            <a:ext cx="8383849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700">
                <a:hlinkClick r:id="rId2"/>
              </a:rPr>
              <a:t>https://ctg2pi.wordpress.com/2015/02/24/principles-of-posterior-visualization/</a:t>
            </a:r>
            <a:endParaRPr lang="en-GB" sz="1700"/>
          </a:p>
        </p:txBody>
      </p:sp>
      <p:pic>
        <p:nvPicPr>
          <p:cNvPr id="5122" name="Picture 2" descr="https://ctg2pi.files.wordpress.com/2015/02/uv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1854413"/>
            <a:ext cx="8210550" cy="438150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3426" y="730147"/>
            <a:ext cx="2948243" cy="384721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r>
              <a:rPr lang="en-GB" sz="1900" smtClean="0"/>
              <a:t>Blog by Mikhail Shubin:</a:t>
            </a:r>
            <a:endParaRPr lang="en-GB" sz="1900" dirty="0" smtClean="0"/>
          </a:p>
        </p:txBody>
      </p:sp>
    </p:spTree>
    <p:extLst>
      <p:ext uri="{BB962C8B-B14F-4D97-AF65-F5344CB8AC3E}">
        <p14:creationId xmlns:p14="http://schemas.microsoft.com/office/powerpoint/2010/main" val="303145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all">
                <a:effectLst/>
              </a:rPr>
              <a:t>PRINCIPLES OF POSTERIOR VISUALIZATION (2015)</a:t>
            </a:r>
            <a:endParaRPr lang="en-GB"/>
          </a:p>
        </p:txBody>
      </p:sp>
      <p:pic>
        <p:nvPicPr>
          <p:cNvPr id="6146" name="Picture 2" descr="https://ctg2pi.files.wordpress.com/2015/02/uv_2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25" y="1561460"/>
            <a:ext cx="6229350" cy="441007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566302" y="860049"/>
            <a:ext cx="58961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smtClean="0"/>
              <a:t>Principle: </a:t>
            </a:r>
            <a:r>
              <a:rPr lang="en-GB" sz="2400"/>
              <a:t>Equal </a:t>
            </a:r>
            <a:r>
              <a:rPr lang="en-GB" sz="2400" smtClean="0"/>
              <a:t>probability = </a:t>
            </a:r>
            <a:r>
              <a:rPr lang="en-GB" sz="2400"/>
              <a:t>Equal ink</a:t>
            </a:r>
          </a:p>
        </p:txBody>
      </p:sp>
    </p:spTree>
    <p:extLst>
      <p:ext uri="{BB962C8B-B14F-4D97-AF65-F5344CB8AC3E}">
        <p14:creationId xmlns:p14="http://schemas.microsoft.com/office/powerpoint/2010/main" val="17634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all">
                <a:effectLst/>
              </a:rPr>
              <a:t>PRINCIPLES OF POSTERIOR VISUALIZATION (2015)</a:t>
            </a:r>
            <a:endParaRPr lang="en-GB"/>
          </a:p>
        </p:txBody>
      </p:sp>
      <p:pic>
        <p:nvPicPr>
          <p:cNvPr id="7170" name="Picture 2" descr="https://ctg2pi.files.wordpress.com/2015/02/uv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195" y="1064526"/>
            <a:ext cx="6483610" cy="560923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52525" y="606359"/>
            <a:ext cx="767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smtClean="0">
                <a:solidFill>
                  <a:srgbClr val="333333"/>
                </a:solidFill>
                <a:latin typeface="Open Sans"/>
              </a:rPr>
              <a:t>Principle: Do not overemphasize the point estimate</a:t>
            </a:r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231061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553915"/>
          </a:xfrm>
        </p:spPr>
        <p:txBody>
          <a:bodyPr/>
          <a:lstStyle/>
          <a:p>
            <a:pPr eaLnBrk="1" hangingPunct="1">
              <a:defRPr/>
            </a:pPr>
            <a:r>
              <a:rPr lang="en-GB" smtClean="0"/>
              <a:t>Contents</a:t>
            </a:r>
          </a:p>
        </p:txBody>
      </p:sp>
      <p:sp>
        <p:nvSpPr>
          <p:cNvPr id="6147" name="Text Box 18"/>
          <p:cNvSpPr txBox="1">
            <a:spLocks noChangeArrowheads="1"/>
          </p:cNvSpPr>
          <p:nvPr/>
        </p:nvSpPr>
        <p:spPr bwMode="auto">
          <a:xfrm>
            <a:off x="1698423" y="1534919"/>
            <a:ext cx="5630423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2800" smtClean="0">
                <a:latin typeface="Arial" panose="020B0604020202020204" pitchFamily="34" charset="0"/>
              </a:rPr>
              <a:t>Introduction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2800" smtClean="0">
                <a:latin typeface="Arial" panose="020B0604020202020204" pitchFamily="34" charset="0"/>
              </a:rPr>
              <a:t>Co-design &amp; graphical modelling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2800" smtClean="0">
                <a:latin typeface="Arial" panose="020B0604020202020204" pitchFamily="34" charset="0"/>
              </a:rPr>
              <a:t>Reporting results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2800" smtClean="0">
                <a:latin typeface="Arial" panose="020B0604020202020204" pitchFamily="34" charset="0"/>
              </a:rPr>
              <a:t>Visualisation of uncertainty</a:t>
            </a:r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lang="en-GB" altLang="en-US" sz="2800">
                <a:latin typeface="Arial" panose="020B0604020202020204" pitchFamily="34" charset="0"/>
              </a:rPr>
              <a:t>Discussion</a:t>
            </a:r>
            <a:endParaRPr lang="en-GB" altLang="en-US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all">
                <a:effectLst/>
              </a:rPr>
              <a:t>PRINCIPLES OF POSTERIOR VISUALIZATION (2015)</a:t>
            </a:r>
            <a:endParaRPr lang="en-GB"/>
          </a:p>
        </p:txBody>
      </p:sp>
      <p:pic>
        <p:nvPicPr>
          <p:cNvPr id="8194" name="Picture 2" descr="uv_0.png (972Ã526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67" y="1093527"/>
            <a:ext cx="8672465" cy="469312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36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Kleineberg et al. (2019): Visualizing Uncertainty</a:t>
            </a:r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57" y="809054"/>
            <a:ext cx="5390148" cy="56918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879" y="1706215"/>
            <a:ext cx="5752515" cy="3897563"/>
          </a:xfrm>
          <a:prstGeom prst="rect">
            <a:avLst/>
          </a:prstGeom>
          <a:ln w="635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083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Kleineberg et al. (2019): Visualizing Uncertainty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77" y="969135"/>
            <a:ext cx="8727918" cy="490227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7781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Kleineberg et al. (2019): Visualizing Uncertainty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69" y="922293"/>
            <a:ext cx="8470221" cy="47546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19" y="5943600"/>
            <a:ext cx="8830132" cy="49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5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Kleineberg et al. (2019): Visualizing Uncertainty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37" y="791825"/>
            <a:ext cx="6219725" cy="39268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932" y="1530388"/>
            <a:ext cx="5664914" cy="31882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101" y="2345813"/>
            <a:ext cx="3387268" cy="33856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0251" y="2938288"/>
            <a:ext cx="5226905" cy="334181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083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500" smtClean="0"/>
              <a:t>Kurz-Milcke et al. (2008): </a:t>
            </a:r>
            <a:r>
              <a:rPr lang="en-GB" sz="2200" i="1"/>
              <a:t>Transparency in Risk Communication</a:t>
            </a:r>
            <a:endParaRPr lang="en-GB" sz="22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50" y="633079"/>
            <a:ext cx="8859224" cy="5807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06" y="2069430"/>
            <a:ext cx="8510917" cy="31643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38" y="5662027"/>
            <a:ext cx="9052674" cy="64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7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Spiegelhalter et al. (2011): </a:t>
            </a:r>
            <a:r>
              <a:rPr lang="en-GB" sz="1800" smtClean="0"/>
              <a:t>Visualizing uncertainty about the future</a:t>
            </a:r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543" t="2834" r="3317" b="2764"/>
          <a:stretch/>
        </p:blipFill>
        <p:spPr>
          <a:xfrm>
            <a:off x="412688" y="1096195"/>
            <a:ext cx="4532291" cy="56053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67" y="724009"/>
            <a:ext cx="5129863" cy="2525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205" y="6398714"/>
            <a:ext cx="4031540" cy="30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09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Van der Bles et al. (2019): </a:t>
            </a:r>
            <a:r>
              <a:rPr lang="en-GB" sz="1400" b="0"/>
              <a:t>Communicating </a:t>
            </a:r>
            <a:r>
              <a:rPr lang="en-GB" sz="1400" b="0" smtClean="0"/>
              <a:t>unc. about </a:t>
            </a:r>
            <a:r>
              <a:rPr lang="en-GB" sz="1400" b="0"/>
              <a:t>facts, </a:t>
            </a:r>
            <a:r>
              <a:rPr lang="en-GB" sz="1400" b="0"/>
              <a:t>numbers </a:t>
            </a:r>
            <a:r>
              <a:rPr lang="en-GB" sz="1400" b="0" smtClean="0"/>
              <a:t>and science</a:t>
            </a:r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03" y="1051441"/>
            <a:ext cx="8459593" cy="2292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11" y="3739486"/>
            <a:ext cx="1736769" cy="26271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891" y="3476220"/>
            <a:ext cx="4029681" cy="33271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3943" y="5133768"/>
            <a:ext cx="3825277" cy="139668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7755" y="4023715"/>
            <a:ext cx="2044041" cy="45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1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Gabry et al. (2018)</a:t>
            </a:r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88" y="917760"/>
            <a:ext cx="5349923" cy="55982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733" y="737201"/>
            <a:ext cx="2190044" cy="22376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383" y="2212092"/>
            <a:ext cx="2190044" cy="20953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0238" y="4307404"/>
            <a:ext cx="2190044" cy="220857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6016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The R Graph Gallery: </a:t>
            </a:r>
            <a:r>
              <a:rPr lang="en-GB" sz="2400">
                <a:hlinkClick r:id="rId2"/>
              </a:rPr>
              <a:t>https://www.r-graph-gallery.com/</a:t>
            </a:r>
            <a:endParaRPr lang="en-GB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44" y="1046246"/>
            <a:ext cx="8797512" cy="47529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3330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849" y="1937983"/>
            <a:ext cx="5134576" cy="1132370"/>
          </a:xfrm>
        </p:spPr>
        <p:txBody>
          <a:bodyPr/>
          <a:lstStyle/>
          <a:p>
            <a:pPr eaLnBrk="1" hangingPunct="1">
              <a:defRPr/>
            </a:pPr>
            <a:r>
              <a:rPr lang="en-GB" smtClean="0"/>
              <a:t>1. </a:t>
            </a:r>
            <a:r>
              <a:rPr lang="en-GB" altLang="en-US" smtClean="0">
                <a:latin typeface="Arial" panose="020B0604020202020204" pitchFamily="34" charset="0"/>
              </a:rPr>
              <a:t>Introduction</a:t>
            </a:r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54387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461491" y="1911999"/>
            <a:ext cx="6140312" cy="1145099"/>
          </a:xfrm>
        </p:spPr>
        <p:txBody>
          <a:bodyPr/>
          <a:lstStyle/>
          <a:p>
            <a:pPr eaLnBrk="1" hangingPunct="1">
              <a:defRPr/>
            </a:pPr>
            <a:r>
              <a:rPr lang="en-GB" smtClean="0"/>
              <a:t>4. </a:t>
            </a:r>
            <a:r>
              <a:rPr lang="en-GB" altLang="en-US">
                <a:latin typeface="Arial" panose="020B0604020202020204" pitchFamily="34" charset="0"/>
              </a:rPr>
              <a:t>Visualisation of </a:t>
            </a:r>
            <a:r>
              <a:rPr lang="en-GB" altLang="en-US" smtClean="0">
                <a:latin typeface="Arial" panose="020B0604020202020204" pitchFamily="34" charset="0"/>
              </a:rPr>
              <a:t>uncertainty: </a:t>
            </a:r>
            <a:r>
              <a:rPr lang="en-GB" altLang="en-US" smtClean="0">
                <a:latin typeface="Arial" panose="020B0604020202020204" pitchFamily="34" charset="0"/>
              </a:rPr>
              <a:t>Examples CEH</a:t>
            </a:r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61292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62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dirty="0" smtClean="0"/>
              <a:t>3.8 Using data in Bayesian calibration of BASFOR</a:t>
            </a:r>
          </a:p>
        </p:txBody>
      </p:sp>
      <p:sp>
        <p:nvSpPr>
          <p:cNvPr id="44035" name="Line 3"/>
          <p:cNvSpPr>
            <a:spLocks noChangeShapeType="1"/>
          </p:cNvSpPr>
          <p:nvPr/>
        </p:nvSpPr>
        <p:spPr bwMode="auto">
          <a:xfrm>
            <a:off x="3660775" y="1765300"/>
            <a:ext cx="1460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44036" name="Picture 4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6" t="5125" r="8391" b="5986"/>
          <a:stretch>
            <a:fillRect/>
          </a:stretch>
        </p:blipFill>
        <p:spPr>
          <a:xfrm>
            <a:off x="5362575" y="719138"/>
            <a:ext cx="3086100" cy="2324100"/>
          </a:xfrm>
        </p:spPr>
      </p:pic>
      <p:pic>
        <p:nvPicPr>
          <p:cNvPr id="860165" name="Picture 5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1" t="3836" r="7692" b="7507"/>
          <a:stretch>
            <a:fillRect/>
          </a:stretch>
        </p:blipFill>
        <p:spPr>
          <a:xfrm>
            <a:off x="169863" y="4348163"/>
            <a:ext cx="3355975" cy="2324100"/>
          </a:xfrm>
        </p:spPr>
      </p:pic>
      <p:pic>
        <p:nvPicPr>
          <p:cNvPr id="860166" name="Picture 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6" t="5125" r="8391" b="5986"/>
          <a:stretch>
            <a:fillRect/>
          </a:stretch>
        </p:blipFill>
        <p:spPr>
          <a:xfrm>
            <a:off x="5353050" y="4316413"/>
            <a:ext cx="3086100" cy="2324100"/>
          </a:xfrm>
        </p:spPr>
      </p:pic>
      <p:sp>
        <p:nvSpPr>
          <p:cNvPr id="860167" name="Line 7"/>
          <p:cNvSpPr>
            <a:spLocks noChangeShapeType="1"/>
          </p:cNvSpPr>
          <p:nvPr/>
        </p:nvSpPr>
        <p:spPr bwMode="auto">
          <a:xfrm>
            <a:off x="3725863" y="5503863"/>
            <a:ext cx="1460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44040" name="Group 8"/>
          <p:cNvGrpSpPr>
            <a:grpSpLocks/>
          </p:cNvGrpSpPr>
          <p:nvPr/>
        </p:nvGrpSpPr>
        <p:grpSpPr bwMode="auto">
          <a:xfrm>
            <a:off x="160338" y="720725"/>
            <a:ext cx="3355975" cy="2324100"/>
            <a:chOff x="101" y="454"/>
            <a:chExt cx="2114" cy="1464"/>
          </a:xfrm>
        </p:grpSpPr>
        <p:pic>
          <p:nvPicPr>
            <p:cNvPr id="44050" name="Picture 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76" t="3638" r="8287" b="7507"/>
            <a:stretch>
              <a:fillRect/>
            </a:stretch>
          </p:blipFill>
          <p:spPr bwMode="auto">
            <a:xfrm>
              <a:off x="101" y="454"/>
              <a:ext cx="2114" cy="1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51" name="Oval 10"/>
            <p:cNvSpPr>
              <a:spLocks noChangeArrowheads="1"/>
            </p:cNvSpPr>
            <p:nvPr/>
          </p:nvSpPr>
          <p:spPr bwMode="auto">
            <a:xfrm>
              <a:off x="698" y="903"/>
              <a:ext cx="934" cy="404"/>
            </a:xfrm>
            <a:prstGeom prst="ellipse">
              <a:avLst/>
            </a:prstGeom>
            <a:solidFill>
              <a:srgbClr val="FFFF99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bIns="0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600">
                  <a:latin typeface="Arial" panose="020B0604020202020204" pitchFamily="34" charset="0"/>
                </a:rPr>
                <a:t>Prior pdf</a:t>
              </a:r>
            </a:p>
          </p:txBody>
        </p:sp>
      </p:grpSp>
      <p:sp>
        <p:nvSpPr>
          <p:cNvPr id="860171" name="Oval 11"/>
          <p:cNvSpPr>
            <a:spLocks noChangeArrowheads="1"/>
          </p:cNvSpPr>
          <p:nvPr/>
        </p:nvSpPr>
        <p:spPr bwMode="auto">
          <a:xfrm>
            <a:off x="1090613" y="5189538"/>
            <a:ext cx="1482725" cy="641350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tIns="0" bIns="0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Posterior pdf</a:t>
            </a: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2667000" y="2525713"/>
            <a:ext cx="6289675" cy="2325687"/>
            <a:chOff x="1680" y="1591"/>
            <a:chExt cx="3962" cy="1465"/>
          </a:xfrm>
        </p:grpSpPr>
        <p:grpSp>
          <p:nvGrpSpPr>
            <p:cNvPr id="44043" name="Group 13"/>
            <p:cNvGrpSpPr>
              <a:grpSpLocks/>
            </p:cNvGrpSpPr>
            <p:nvPr/>
          </p:nvGrpSpPr>
          <p:grpSpPr bwMode="auto">
            <a:xfrm>
              <a:off x="1680" y="1928"/>
              <a:ext cx="3104" cy="776"/>
              <a:chOff x="1680" y="1928"/>
              <a:chExt cx="3104" cy="776"/>
            </a:xfrm>
          </p:grpSpPr>
          <p:sp>
            <p:nvSpPr>
              <p:cNvPr id="44045" name="AutoShape 14"/>
              <p:cNvSpPr>
                <a:spLocks noChangeArrowheads="1"/>
              </p:cNvSpPr>
              <p:nvPr/>
            </p:nvSpPr>
            <p:spPr bwMode="auto">
              <a:xfrm>
                <a:off x="4280" y="2024"/>
                <a:ext cx="504" cy="552"/>
              </a:xfrm>
              <a:prstGeom prst="flowChartMultidocumen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GB" altLang="en-US" sz="1800">
                    <a:latin typeface="Arial" panose="020B0604020202020204" pitchFamily="34" charset="0"/>
                  </a:rPr>
                  <a:t>Data</a:t>
                </a:r>
              </a:p>
            </p:txBody>
          </p:sp>
          <p:sp>
            <p:nvSpPr>
              <p:cNvPr id="44046" name="Oval 15"/>
              <p:cNvSpPr>
                <a:spLocks noChangeArrowheads="1"/>
              </p:cNvSpPr>
              <p:nvPr/>
            </p:nvSpPr>
            <p:spPr bwMode="auto">
              <a:xfrm>
                <a:off x="2360" y="2096"/>
                <a:ext cx="952" cy="544"/>
              </a:xfrm>
              <a:prstGeom prst="ellipse">
                <a:avLst/>
              </a:prstGeom>
              <a:solidFill>
                <a:srgbClr val="FFFF00"/>
              </a:solidFill>
              <a:ln w="254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GB" altLang="en-US" sz="1800">
                    <a:latin typeface="Arial" panose="020B0604020202020204" pitchFamily="34" charset="0"/>
                  </a:rPr>
                  <a:t>Bayesian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GB" altLang="en-US" sz="1800">
                    <a:latin typeface="Arial" panose="020B0604020202020204" pitchFamily="34" charset="0"/>
                  </a:rPr>
                  <a:t>calibration</a:t>
                </a:r>
              </a:p>
            </p:txBody>
          </p:sp>
          <p:sp>
            <p:nvSpPr>
              <p:cNvPr id="44047" name="Line 16"/>
              <p:cNvSpPr>
                <a:spLocks noChangeShapeType="1"/>
              </p:cNvSpPr>
              <p:nvPr/>
            </p:nvSpPr>
            <p:spPr bwMode="auto">
              <a:xfrm>
                <a:off x="1696" y="1928"/>
                <a:ext cx="648" cy="256"/>
              </a:xfrm>
              <a:prstGeom prst="line">
                <a:avLst/>
              </a:prstGeom>
              <a:noFill/>
              <a:ln w="50800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4048" name="Line 17"/>
              <p:cNvSpPr>
                <a:spLocks noChangeShapeType="1"/>
              </p:cNvSpPr>
              <p:nvPr/>
            </p:nvSpPr>
            <p:spPr bwMode="auto">
              <a:xfrm flipH="1">
                <a:off x="3384" y="2368"/>
                <a:ext cx="864" cy="0"/>
              </a:xfrm>
              <a:prstGeom prst="line">
                <a:avLst/>
              </a:prstGeom>
              <a:noFill/>
              <a:ln w="50800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4049" name="Line 18"/>
              <p:cNvSpPr>
                <a:spLocks noChangeShapeType="1"/>
              </p:cNvSpPr>
              <p:nvPr/>
            </p:nvSpPr>
            <p:spPr bwMode="auto">
              <a:xfrm flipH="1">
                <a:off x="1680" y="2480"/>
                <a:ext cx="728" cy="224"/>
              </a:xfrm>
              <a:prstGeom prst="line">
                <a:avLst/>
              </a:prstGeom>
              <a:noFill/>
              <a:ln w="50800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pic>
          <p:nvPicPr>
            <p:cNvPr id="44044" name="Picture 19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8" y="1591"/>
              <a:ext cx="714" cy="1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24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0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0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60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60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67" grpId="0" animBg="1"/>
      <p:bldP spid="86017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dirty="0" smtClean="0"/>
              <a:t>3.11 Parameter correlations</a:t>
            </a:r>
          </a:p>
        </p:txBody>
      </p:sp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" y="1128713"/>
            <a:ext cx="7299325" cy="495141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3797300" y="711200"/>
            <a:ext cx="3060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 dirty="0">
                <a:latin typeface="Arial" panose="020B0604020202020204" pitchFamily="34" charset="0"/>
              </a:rPr>
              <a:t>39 parameters</a:t>
            </a:r>
          </a:p>
        </p:txBody>
      </p:sp>
      <p:sp>
        <p:nvSpPr>
          <p:cNvPr id="51205" name="Text Box 5"/>
          <p:cNvSpPr txBox="1">
            <a:spLocks noChangeArrowheads="1"/>
          </p:cNvSpPr>
          <p:nvPr/>
        </p:nvSpPr>
        <p:spPr bwMode="auto">
          <a:xfrm rot="-5400000">
            <a:off x="-723899" y="3822700"/>
            <a:ext cx="3060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2000">
                <a:latin typeface="Arial" panose="020B0604020202020204" pitchFamily="34" charset="0"/>
              </a:rPr>
              <a:t>39 parameters</a:t>
            </a:r>
          </a:p>
        </p:txBody>
      </p:sp>
    </p:spTree>
    <p:extLst>
      <p:ext uri="{BB962C8B-B14F-4D97-AF65-F5344CB8AC3E}">
        <p14:creationId xmlns:p14="http://schemas.microsoft.com/office/powerpoint/2010/main" val="29338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dirty="0" smtClean="0"/>
              <a:t>3.11 Maps of (1) predictions, (2) uncertainties</a:t>
            </a:r>
          </a:p>
        </p:txBody>
      </p:sp>
      <p:pic>
        <p:nvPicPr>
          <p:cNvPr id="54275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19"/>
          <a:stretch>
            <a:fillRect/>
          </a:stretch>
        </p:blipFill>
        <p:spPr bwMode="auto">
          <a:xfrm>
            <a:off x="2100263" y="2320925"/>
            <a:ext cx="5414962" cy="318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6" name="Text Box 7"/>
          <p:cNvSpPr txBox="1">
            <a:spLocks noChangeArrowheads="1"/>
          </p:cNvSpPr>
          <p:nvPr/>
        </p:nvSpPr>
        <p:spPr bwMode="auto">
          <a:xfrm>
            <a:off x="2254250" y="1403350"/>
            <a:ext cx="197643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C-sequestration (model output for 1920-2000)</a:t>
            </a:r>
          </a:p>
        </p:txBody>
      </p:sp>
      <p:sp>
        <p:nvSpPr>
          <p:cNvPr id="54277" name="Text Box 7"/>
          <p:cNvSpPr txBox="1">
            <a:spLocks noChangeArrowheads="1"/>
          </p:cNvSpPr>
          <p:nvPr/>
        </p:nvSpPr>
        <p:spPr bwMode="auto">
          <a:xfrm>
            <a:off x="4848225" y="1414463"/>
            <a:ext cx="175577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Uncertainty of C-sequestration</a:t>
            </a:r>
          </a:p>
        </p:txBody>
      </p:sp>
      <p:sp>
        <p:nvSpPr>
          <p:cNvPr id="54278" name="Text Box 10"/>
          <p:cNvSpPr txBox="1">
            <a:spLocks noChangeArrowheads="1"/>
          </p:cNvSpPr>
          <p:nvPr/>
        </p:nvSpPr>
        <p:spPr bwMode="auto">
          <a:xfrm>
            <a:off x="6080125" y="6324600"/>
            <a:ext cx="2746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en-GB" altLang="en-US" sz="1200">
                <a:latin typeface="Arial" panose="020B0604020202020204" pitchFamily="34" charset="0"/>
              </a:rPr>
              <a:t>Van Oijen &amp; Thomson (2010) </a:t>
            </a:r>
            <a:r>
              <a:rPr lang="en-GB" altLang="en-US" sz="1200"/>
              <a:t>Climatic Change 103: 55-67</a:t>
            </a:r>
            <a:endParaRPr lang="en-GB" altLang="en-US" sz="12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90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GB" dirty="0" smtClean="0"/>
              <a:t>4.1 Site-specific vs. generic BC for European forest</a:t>
            </a:r>
            <a:endParaRPr lang="en-GB" dirty="0"/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82" y="1162959"/>
            <a:ext cx="3464004" cy="333439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40082" y="4526069"/>
            <a:ext cx="3246496" cy="94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i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Geographical </a:t>
            </a:r>
            <a:r>
              <a:rPr lang="en-US" i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distribution of </a:t>
            </a:r>
            <a:r>
              <a:rPr lang="en-US" i="1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NitroEurope</a:t>
            </a:r>
            <a:r>
              <a:rPr lang="en-US" i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nitrogen deposition monitoring sites. </a:t>
            </a:r>
            <a:r>
              <a:rPr lang="en-US" i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ENF</a:t>
            </a:r>
            <a:r>
              <a:rPr lang="en-US" i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evergreen needle leaf forest; DBF: deciduous broadleaf </a:t>
            </a:r>
            <a:r>
              <a:rPr lang="en-US" i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forest</a:t>
            </a:r>
            <a:endParaRPr lang="en-GB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566" y="1162959"/>
            <a:ext cx="1932442" cy="34403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488" y="1117945"/>
            <a:ext cx="2766262" cy="348531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691886" y="5162402"/>
            <a:ext cx="1215021" cy="292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i="1" dirty="0" smtClean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Site-specific BC</a:t>
            </a:r>
            <a:endParaRPr lang="en-GB" dirty="0">
              <a:solidFill>
                <a:srgbClr val="FF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286789" y="5163166"/>
            <a:ext cx="1009747" cy="304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i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i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eneric BC</a:t>
            </a:r>
            <a:endParaRPr lang="en-GB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199845" y="665385"/>
            <a:ext cx="1267894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1800" i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RMS - ratio</a:t>
            </a:r>
            <a:endParaRPr lang="en-GB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946160" y="659164"/>
            <a:ext cx="1267894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1800" i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RMS - ratio</a:t>
            </a:r>
            <a:endParaRPr lang="en-GB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/>
          <p:cNvCxnSpPr>
            <a:stCxn id="13" idx="0"/>
          </p:cNvCxnSpPr>
          <p:nvPr/>
        </p:nvCxnSpPr>
        <p:spPr bwMode="auto">
          <a:xfrm flipH="1" flipV="1">
            <a:off x="6531267" y="4601732"/>
            <a:ext cx="260396" cy="561434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/>
          <p:cNvCxnSpPr>
            <a:stCxn id="13" idx="0"/>
          </p:cNvCxnSpPr>
          <p:nvPr/>
        </p:nvCxnSpPr>
        <p:spPr bwMode="auto">
          <a:xfrm flipV="1">
            <a:off x="6791663" y="4603260"/>
            <a:ext cx="581761" cy="559906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/>
          <p:cNvCxnSpPr>
            <a:stCxn id="13" idx="0"/>
          </p:cNvCxnSpPr>
          <p:nvPr/>
        </p:nvCxnSpPr>
        <p:spPr bwMode="auto">
          <a:xfrm flipV="1">
            <a:off x="6791663" y="4603260"/>
            <a:ext cx="1422391" cy="559906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/>
          <p:cNvCxnSpPr>
            <a:stCxn id="12" idx="0"/>
          </p:cNvCxnSpPr>
          <p:nvPr/>
        </p:nvCxnSpPr>
        <p:spPr bwMode="auto">
          <a:xfrm flipH="1" flipV="1">
            <a:off x="6917365" y="4603260"/>
            <a:ext cx="1382032" cy="559142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/>
          <p:cNvCxnSpPr>
            <a:stCxn id="12" idx="0"/>
          </p:cNvCxnSpPr>
          <p:nvPr/>
        </p:nvCxnSpPr>
        <p:spPr bwMode="auto">
          <a:xfrm flipH="1" flipV="1">
            <a:off x="7768774" y="4602496"/>
            <a:ext cx="530623" cy="559906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/>
          <p:cNvCxnSpPr>
            <a:stCxn id="12" idx="0"/>
          </p:cNvCxnSpPr>
          <p:nvPr/>
        </p:nvCxnSpPr>
        <p:spPr bwMode="auto">
          <a:xfrm flipV="1">
            <a:off x="8299397" y="4601732"/>
            <a:ext cx="310007" cy="56067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4962618" y="6465159"/>
            <a:ext cx="395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Cameron et al</a:t>
            </a:r>
            <a:r>
              <a:rPr lang="en-GB" b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(2018)</a:t>
            </a:r>
            <a:endParaRPr lang="en-GB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6657" y="1162959"/>
            <a:ext cx="1973340" cy="348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38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GB" dirty="0" smtClean="0"/>
              <a:t>4.1 Site-specific vs. generic BC for European forest</a:t>
            </a:r>
            <a:endParaRPr lang="en-GB" dirty="0"/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82" y="1162959"/>
            <a:ext cx="3464004" cy="333439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40082" y="4526069"/>
            <a:ext cx="3246496" cy="94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i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Geographical </a:t>
            </a:r>
            <a:r>
              <a:rPr lang="en-US" i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distribution of </a:t>
            </a:r>
            <a:r>
              <a:rPr lang="en-US" i="1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NitroEurope</a:t>
            </a:r>
            <a:r>
              <a:rPr lang="en-US" i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nitrogen deposition monitoring sites. </a:t>
            </a:r>
            <a:r>
              <a:rPr lang="en-US" i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ENF</a:t>
            </a:r>
            <a:r>
              <a:rPr lang="en-US" i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evergreen needle leaf forest; DBF: deciduous broadleaf </a:t>
            </a:r>
            <a:r>
              <a:rPr lang="en-US" i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forest</a:t>
            </a:r>
            <a:endParaRPr lang="en-GB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566" y="1162959"/>
            <a:ext cx="1932442" cy="34403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488" y="1117945"/>
            <a:ext cx="2766262" cy="348531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691886" y="5162402"/>
            <a:ext cx="1215021" cy="292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i="1" dirty="0" smtClean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Site-specific BC</a:t>
            </a:r>
            <a:endParaRPr lang="en-GB" dirty="0">
              <a:solidFill>
                <a:srgbClr val="FF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286789" y="5163166"/>
            <a:ext cx="1009747" cy="304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i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i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eneric BC</a:t>
            </a:r>
            <a:endParaRPr lang="en-GB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199845" y="665385"/>
            <a:ext cx="1267894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1800" i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RMS - ratio</a:t>
            </a:r>
            <a:endParaRPr lang="en-GB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946160" y="659164"/>
            <a:ext cx="1267894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1800" i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RMS - ratio</a:t>
            </a:r>
            <a:endParaRPr lang="en-GB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/>
          <p:cNvCxnSpPr>
            <a:stCxn id="13" idx="0"/>
          </p:cNvCxnSpPr>
          <p:nvPr/>
        </p:nvCxnSpPr>
        <p:spPr bwMode="auto">
          <a:xfrm flipH="1" flipV="1">
            <a:off x="6531267" y="4601732"/>
            <a:ext cx="260396" cy="561434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/>
          <p:cNvCxnSpPr>
            <a:stCxn id="13" idx="0"/>
          </p:cNvCxnSpPr>
          <p:nvPr/>
        </p:nvCxnSpPr>
        <p:spPr bwMode="auto">
          <a:xfrm flipV="1">
            <a:off x="6791663" y="4603260"/>
            <a:ext cx="581761" cy="559906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/>
          <p:cNvCxnSpPr>
            <a:stCxn id="13" idx="0"/>
          </p:cNvCxnSpPr>
          <p:nvPr/>
        </p:nvCxnSpPr>
        <p:spPr bwMode="auto">
          <a:xfrm flipV="1">
            <a:off x="6791663" y="4603260"/>
            <a:ext cx="1422391" cy="559906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/>
          <p:cNvCxnSpPr>
            <a:stCxn id="12" idx="0"/>
          </p:cNvCxnSpPr>
          <p:nvPr/>
        </p:nvCxnSpPr>
        <p:spPr bwMode="auto">
          <a:xfrm flipH="1" flipV="1">
            <a:off x="6917365" y="4603260"/>
            <a:ext cx="1382032" cy="559142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/>
          <p:cNvCxnSpPr>
            <a:stCxn id="12" idx="0"/>
          </p:cNvCxnSpPr>
          <p:nvPr/>
        </p:nvCxnSpPr>
        <p:spPr bwMode="auto">
          <a:xfrm flipH="1" flipV="1">
            <a:off x="7768774" y="4602496"/>
            <a:ext cx="530623" cy="559906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/>
          <p:cNvCxnSpPr>
            <a:stCxn id="12" idx="0"/>
          </p:cNvCxnSpPr>
          <p:nvPr/>
        </p:nvCxnSpPr>
        <p:spPr bwMode="auto">
          <a:xfrm flipV="1">
            <a:off x="8299397" y="4601732"/>
            <a:ext cx="310007" cy="56067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4962618" y="6465159"/>
            <a:ext cx="395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Cameron et al</a:t>
            </a:r>
            <a:r>
              <a:rPr lang="en-GB" b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(2018)</a:t>
            </a:r>
            <a:endParaRPr lang="en-GB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68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GB" sz="2200" dirty="0" smtClean="0"/>
              <a:t>4.2 Reconciling LUC-inventory </a:t>
            </a:r>
            <a:r>
              <a:rPr lang="en-GB" sz="2200" dirty="0"/>
              <a:t>models with </a:t>
            </a:r>
            <a:r>
              <a:rPr lang="en-GB" sz="2200" dirty="0" smtClean="0"/>
              <a:t>atmospheric inversion</a:t>
            </a:r>
            <a:endParaRPr lang="en-GB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395536" y="985432"/>
            <a:ext cx="43204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prstClr val="black"/>
                </a:solidFill>
              </a:rPr>
              <a:t>Each emission sector has a characteristic spatial &amp; temporal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prstClr val="black"/>
                </a:solidFill>
              </a:rPr>
              <a:t>Use this in a Bayesian analysis of the parameters of a “bottom-up” model (anthropogenic  &amp; biogenic)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prstClr val="black"/>
                </a:solidFill>
              </a:rPr>
              <a:t>Derive sector-wise scaling factors = multipliers needed to match atmospheric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prstClr val="black"/>
                </a:solidFill>
              </a:rPr>
              <a:t>Posterior distribution for methane shown (2014-2015)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48"/>
          <a:stretch/>
        </p:blipFill>
        <p:spPr>
          <a:xfrm>
            <a:off x="4873004" y="764704"/>
            <a:ext cx="4307508" cy="60932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813483"/>
            <a:ext cx="4680520" cy="292117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1302" y="6465159"/>
            <a:ext cx="2298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Levy et al. (in prep.)</a:t>
            </a:r>
            <a:endParaRPr lang="en-GB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6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 dirty="0" smtClean="0"/>
              <a:t>4.5 Drought-risk analysis for NPP </a:t>
            </a:r>
            <a:r>
              <a:rPr lang="en-GB" sz="2400" dirty="0"/>
              <a:t>in </a:t>
            </a:r>
            <a:r>
              <a:rPr lang="en-GB" sz="2400" dirty="0" smtClean="0"/>
              <a:t>2071-2100</a:t>
            </a:r>
            <a:endParaRPr lang="en-GB" sz="2400" dirty="0">
              <a:solidFill>
                <a:srgbClr val="FF0000"/>
              </a:solidFill>
            </a:endParaRPr>
          </a:p>
        </p:txBody>
      </p:sp>
      <p:pic>
        <p:nvPicPr>
          <p:cNvPr id="17411" name="Picture 3" descr="PRA_EU_SPEI_NPP_2071-2100_thr-1_PIK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78" t="6186" b="51418"/>
          <a:stretch/>
        </p:blipFill>
        <p:spPr bwMode="auto">
          <a:xfrm>
            <a:off x="6344169" y="2798062"/>
            <a:ext cx="2502304" cy="259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PRA_EU_SPEI_NPP_2071-2100_thr-1_PIK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1" t="6267" r="32541" b="50935"/>
          <a:stretch/>
        </p:blipFill>
        <p:spPr bwMode="auto">
          <a:xfrm>
            <a:off x="536171" y="4065933"/>
            <a:ext cx="2540923" cy="2618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PRA_EU_SPEI_NPP_2071-2100_thr-1_PIK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1" t="55859" r="32541"/>
          <a:stretch/>
        </p:blipFill>
        <p:spPr bwMode="auto">
          <a:xfrm>
            <a:off x="536170" y="959672"/>
            <a:ext cx="2540923" cy="270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/>
          <p:cNvCxnSpPr>
            <a:stCxn id="7" idx="3"/>
          </p:cNvCxnSpPr>
          <p:nvPr/>
        </p:nvCxnSpPr>
        <p:spPr bwMode="auto">
          <a:xfrm>
            <a:off x="3077093" y="2310000"/>
            <a:ext cx="2942707" cy="924036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/>
          <p:cNvCxnSpPr>
            <a:stCxn id="6" idx="3"/>
          </p:cNvCxnSpPr>
          <p:nvPr/>
        </p:nvCxnSpPr>
        <p:spPr bwMode="auto">
          <a:xfrm flipV="1">
            <a:off x="3077094" y="4400550"/>
            <a:ext cx="2942706" cy="974638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488544" y="712005"/>
            <a:ext cx="2540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Probability of drought (PH)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476768" y="3803664"/>
            <a:ext cx="1914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Vulnerability (V)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6347546" y="2395779"/>
            <a:ext cx="224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Risk (R)</a:t>
            </a:r>
          </a:p>
          <a:p>
            <a:r>
              <a:rPr lang="en-GB" dirty="0" smtClean="0"/>
              <a:t>= expectation of loss</a:t>
            </a:r>
            <a:endParaRPr lang="en-GB" dirty="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4034356" y="3592016"/>
            <a:ext cx="1943100" cy="430887"/>
          </a:xfrm>
          <a:prstGeom prst="rect">
            <a:avLst/>
          </a:prstGeom>
          <a:solidFill>
            <a:srgbClr val="66FF3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712788" algn="l"/>
              </a:tabLst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12788" algn="l"/>
              </a:tabLst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12788" algn="l"/>
              </a:tabLst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12788" algn="l"/>
              </a:tabLst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12788" algn="l"/>
              </a:tabLst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12788" algn="l"/>
              </a:tabLst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12788" algn="l"/>
              </a:tabLst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12788" algn="l"/>
              </a:tabLst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12788" algn="l"/>
              </a:tabLst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dirty="0" smtClean="0">
                <a:solidFill>
                  <a:srgbClr val="FF0000"/>
                </a:solidFill>
                <a:latin typeface="Arial" panose="020B0604020202020204" pitchFamily="34" charset="0"/>
              </a:rPr>
              <a:t>R = P(H) V</a:t>
            </a:r>
            <a:endParaRPr lang="en-GB" altLang="en-US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19874" y="6465159"/>
            <a:ext cx="2298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Van Oijen et al. (2013, 2014)</a:t>
            </a:r>
            <a:endParaRPr lang="en-GB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43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3</a:t>
            </a:r>
            <a:r>
              <a:rPr lang="en-GB" smtClean="0"/>
              <a:t>.8 </a:t>
            </a:r>
            <a:r>
              <a:rPr lang="en-GB" dirty="0" smtClean="0"/>
              <a:t>Bayesian calibration of process-based models</a:t>
            </a:r>
            <a:endParaRPr lang="en-GB" dirty="0"/>
          </a:p>
        </p:txBody>
      </p:sp>
      <p:pic>
        <p:nvPicPr>
          <p:cNvPr id="3072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1419225"/>
            <a:ext cx="8310563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771525"/>
            <a:ext cx="44196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3105150"/>
            <a:ext cx="3622675" cy="32639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725" y="3105150"/>
            <a:ext cx="4225925" cy="32639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71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INTERMEZZO</a:t>
            </a:r>
            <a:endParaRPr lang="en-GB"/>
          </a:p>
        </p:txBody>
      </p:sp>
      <p:sp>
        <p:nvSpPr>
          <p:cNvPr id="3" name="TextBox 2">
            <a:hlinkClick r:id="rId2"/>
          </p:cNvPr>
          <p:cNvSpPr txBox="1"/>
          <p:nvPr/>
        </p:nvSpPr>
        <p:spPr>
          <a:xfrm>
            <a:off x="2890878" y="1765921"/>
            <a:ext cx="3122341" cy="3847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GB" sz="1900" smtClean="0"/>
              <a:t>Shiny app for BELUC</a:t>
            </a:r>
          </a:p>
        </p:txBody>
      </p:sp>
      <p:sp>
        <p:nvSpPr>
          <p:cNvPr id="4" name="TextBox 3">
            <a:hlinkClick r:id="rId3"/>
          </p:cNvPr>
          <p:cNvSpPr txBox="1"/>
          <p:nvPr/>
        </p:nvSpPr>
        <p:spPr>
          <a:xfrm>
            <a:off x="3006811" y="3778277"/>
            <a:ext cx="3006408" cy="3847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GB" sz="1900" smtClean="0"/>
              <a:t>Shiny </a:t>
            </a:r>
            <a:r>
              <a:rPr lang="en-GB" sz="1900" smtClean="0">
                <a:hlinkClick r:id="rId3"/>
              </a:rPr>
              <a:t>app</a:t>
            </a:r>
            <a:r>
              <a:rPr lang="en-GB" sz="1900" smtClean="0"/>
              <a:t> for MU-MAP</a:t>
            </a:r>
            <a:endParaRPr lang="en-GB" sz="1900" dirty="0" smtClean="0"/>
          </a:p>
        </p:txBody>
      </p:sp>
    </p:spTree>
    <p:extLst>
      <p:ext uri="{BB962C8B-B14F-4D97-AF65-F5344CB8AC3E}">
        <p14:creationId xmlns:p14="http://schemas.microsoft.com/office/powerpoint/2010/main" val="86033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8"/>
          <p:cNvSpPr txBox="1">
            <a:spLocks noChangeArrowheads="1"/>
          </p:cNvSpPr>
          <p:nvPr/>
        </p:nvSpPr>
        <p:spPr bwMode="auto">
          <a:xfrm>
            <a:off x="780942" y="1268254"/>
            <a:ext cx="7489603" cy="3508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400" smtClean="0">
                <a:latin typeface="Arial" panose="020B0604020202020204" pitchFamily="34" charset="0"/>
              </a:rPr>
              <a:t>What is the purpose of the communication?</a:t>
            </a:r>
          </a:p>
          <a:p>
            <a:pPr>
              <a:spcBef>
                <a:spcPct val="50000"/>
              </a:spcBef>
            </a:pPr>
            <a:r>
              <a:rPr lang="en-GB" altLang="en-US" sz="2400" smtClean="0">
                <a:latin typeface="Arial" panose="020B0604020202020204" pitchFamily="34" charset="0"/>
              </a:rPr>
              <a:t>Are you co-designing a model, or is the study finished and are you reporting results?</a:t>
            </a:r>
          </a:p>
          <a:p>
            <a:pPr lvl="1">
              <a:spcBef>
                <a:spcPct val="50000"/>
              </a:spcBef>
            </a:pPr>
            <a:r>
              <a:rPr lang="en-GB" altLang="en-US" smtClean="0">
                <a:latin typeface="Arial" panose="020B0604020202020204" pitchFamily="34" charset="0"/>
              </a:rPr>
              <a:t>Graphical modelling is very good for the first purpose, less so for the second</a:t>
            </a:r>
          </a:p>
          <a:p>
            <a:pPr lvl="1">
              <a:spcBef>
                <a:spcPct val="50000"/>
              </a:spcBef>
            </a:pPr>
            <a:r>
              <a:rPr lang="en-GB" altLang="en-US" smtClean="0">
                <a:latin typeface="Arial" panose="020B0604020202020204" pitchFamily="34" charset="0"/>
              </a:rPr>
              <a:t>Reporting </a:t>
            </a:r>
            <a:r>
              <a:rPr lang="en-GB" altLang="en-US" smtClean="0">
                <a:latin typeface="Arial" panose="020B0604020202020204" pitchFamily="34" charset="0"/>
              </a:rPr>
              <a:t>results: </a:t>
            </a:r>
            <a:r>
              <a:rPr lang="en-GB" altLang="en-US" i="1" smtClean="0">
                <a:latin typeface="Arial" panose="020B0604020202020204" pitchFamily="34" charset="0"/>
              </a:rPr>
              <a:t>To </a:t>
            </a:r>
            <a:r>
              <a:rPr lang="en-GB" altLang="en-US" i="1" smtClean="0">
                <a:latin typeface="Arial" panose="020B0604020202020204" pitchFamily="34" charset="0"/>
              </a:rPr>
              <a:t>whom</a:t>
            </a:r>
            <a:r>
              <a:rPr lang="en-GB" altLang="en-US" i="1" smtClean="0">
                <a:latin typeface="Arial" panose="020B0604020202020204" pitchFamily="34" charset="0"/>
              </a:rPr>
              <a:t>? </a:t>
            </a:r>
            <a:r>
              <a:rPr lang="en-GB" altLang="en-US" i="1" smtClean="0">
                <a:latin typeface="Arial" panose="020B0604020202020204" pitchFamily="34" charset="0"/>
              </a:rPr>
              <a:t>What</a:t>
            </a:r>
            <a:r>
              <a:rPr lang="en-GB" altLang="en-US" i="1" smtClean="0">
                <a:latin typeface="Arial" panose="020B0604020202020204" pitchFamily="34" charset="0"/>
              </a:rPr>
              <a:t>? </a:t>
            </a:r>
            <a:r>
              <a:rPr lang="en-GB" altLang="en-US" i="1" smtClean="0">
                <a:latin typeface="Arial" panose="020B0604020202020204" pitchFamily="34" charset="0"/>
              </a:rPr>
              <a:t>How?</a:t>
            </a:r>
          </a:p>
          <a:p>
            <a:pPr>
              <a:spcBef>
                <a:spcPct val="50000"/>
              </a:spcBef>
            </a:pPr>
            <a:r>
              <a:rPr lang="en-GB" altLang="en-US" sz="2400" smtClean="0">
                <a:latin typeface="Arial" panose="020B0604020202020204" pitchFamily="34" charset="0"/>
              </a:rPr>
              <a:t>Are </a:t>
            </a:r>
            <a:r>
              <a:rPr lang="en-GB" altLang="en-US" sz="2400" smtClean="0">
                <a:latin typeface="Arial" panose="020B0604020202020204" pitchFamily="34" charset="0"/>
              </a:rPr>
              <a:t>there guidelines for visualising uncertainty?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0" y="0"/>
            <a:ext cx="9144000" cy="51752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rgbClr val="03B1C9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>
            <a:outerShdw dist="71842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Unicode MS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Unicode MS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Unicode MS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Unicode MS" pitchFamily="3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Unicode MS" pitchFamily="34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Unicode MS" pitchFamily="34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Unicode MS" pitchFamily="34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Unicode MS" pitchFamily="34" charset="-128"/>
              </a:defRPr>
            </a:lvl9pPr>
          </a:lstStyle>
          <a:p>
            <a:r>
              <a:rPr lang="en-GB" kern="0" smtClean="0"/>
              <a:t>Decision-support</a:t>
            </a:r>
            <a:endParaRPr lang="en-GB" kern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1.1 Purpose , ToWhom-What-How, Guidelines?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263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248506" y="835269"/>
            <a:ext cx="6479931" cy="1072662"/>
          </a:xfrm>
        </p:spPr>
        <p:txBody>
          <a:bodyPr/>
          <a:lstStyle/>
          <a:p>
            <a:pPr eaLnBrk="1" hangingPunct="1">
              <a:defRPr/>
            </a:pPr>
            <a:r>
              <a:rPr lang="en-GB" smtClean="0"/>
              <a:t>2. </a:t>
            </a:r>
            <a:r>
              <a:rPr lang="en-GB" altLang="en-US">
                <a:latin typeface="Arial" panose="020B0604020202020204" pitchFamily="34" charset="0"/>
              </a:rPr>
              <a:t>Co-design &amp; graphical modelling</a:t>
            </a:r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56834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2.1 D</a:t>
            </a:r>
            <a:r>
              <a:rPr lang="en-GB" smtClean="0"/>
              <a:t>ecision-support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60" y="2448281"/>
            <a:ext cx="7042080" cy="37542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3961" y="731418"/>
            <a:ext cx="8436078" cy="969496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1900" i="1" dirty="0" smtClean="0"/>
              <a:t>How to make LS-modelling useful for decision-making?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i="1" dirty="0" smtClean="0"/>
              <a:t>Stimulate involvement of stakeholders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i="1" dirty="0" smtClean="0"/>
              <a:t>Recognise uncertainties</a:t>
            </a:r>
          </a:p>
        </p:txBody>
      </p:sp>
      <p:sp>
        <p:nvSpPr>
          <p:cNvPr id="5" name="Rectangle 4"/>
          <p:cNvSpPr/>
          <p:nvPr/>
        </p:nvSpPr>
        <p:spPr>
          <a:xfrm>
            <a:off x="6127749" y="6358166"/>
            <a:ext cx="29129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b="0" dirty="0"/>
              <a:t>Gonzales-</a:t>
            </a:r>
            <a:r>
              <a:rPr lang="en-GB" sz="1600" b="0" dirty="0" err="1"/>
              <a:t>Redin</a:t>
            </a:r>
            <a:r>
              <a:rPr lang="en-GB" sz="1600" b="0" dirty="0"/>
              <a:t> et al. (2016</a:t>
            </a:r>
            <a:r>
              <a:rPr lang="en-GB" sz="1600" b="0" dirty="0" smtClean="0"/>
              <a:t>)</a:t>
            </a:r>
            <a:endParaRPr lang="en-GB" b="0" dirty="0"/>
          </a:p>
        </p:txBody>
      </p:sp>
      <p:sp>
        <p:nvSpPr>
          <p:cNvPr id="6" name="TextBox 5"/>
          <p:cNvSpPr txBox="1"/>
          <p:nvPr/>
        </p:nvSpPr>
        <p:spPr>
          <a:xfrm>
            <a:off x="1769806" y="1918661"/>
            <a:ext cx="5604387" cy="52322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Production or conservation?</a:t>
            </a:r>
            <a:endParaRPr lang="en-GB" sz="2400" dirty="0" smtClean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4866969" y="2351683"/>
            <a:ext cx="14747" cy="1047875"/>
          </a:xfrm>
          <a:prstGeom prst="straightConnector1">
            <a:avLst/>
          </a:prstGeom>
          <a:solidFill>
            <a:schemeClr val="bg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7382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2.2 Production </a:t>
            </a:r>
            <a:r>
              <a:rPr lang="en-GB" dirty="0" smtClean="0"/>
              <a:t>or conservation</a:t>
            </a:r>
            <a:r>
              <a:rPr lang="en-GB" smtClean="0"/>
              <a:t>? GIS </a:t>
            </a:r>
            <a:r>
              <a:rPr lang="en-GB" dirty="0" smtClean="0"/>
              <a:t>+ BBN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26" y="1106121"/>
            <a:ext cx="1814829" cy="23947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24" y="3866621"/>
            <a:ext cx="1754232" cy="256005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181920" y="6295842"/>
            <a:ext cx="3249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b="0" dirty="0"/>
              <a:t>Gonzales-</a:t>
            </a:r>
            <a:r>
              <a:rPr lang="en-GB" sz="1800" b="0" dirty="0" err="1"/>
              <a:t>Redin</a:t>
            </a:r>
            <a:r>
              <a:rPr lang="en-GB" sz="1800" b="0" dirty="0"/>
              <a:t> et al. (2016</a:t>
            </a:r>
            <a:r>
              <a:rPr lang="en-GB" sz="1800" b="0" dirty="0" smtClean="0"/>
              <a:t>)</a:t>
            </a:r>
            <a:endParaRPr lang="en-GB" sz="1800" b="0" dirty="0"/>
          </a:p>
        </p:txBody>
      </p:sp>
      <p:sp>
        <p:nvSpPr>
          <p:cNvPr id="9" name="TextBox 8"/>
          <p:cNvSpPr txBox="1"/>
          <p:nvPr/>
        </p:nvSpPr>
        <p:spPr>
          <a:xfrm>
            <a:off x="426926" y="596678"/>
            <a:ext cx="1784530" cy="3847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1900" dirty="0" smtClean="0">
                <a:solidFill>
                  <a:schemeClr val="accent2"/>
                </a:solidFill>
              </a:rPr>
              <a:t>GIS</a:t>
            </a:r>
            <a:r>
              <a:rPr lang="en-GB" sz="1900" dirty="0" smtClean="0"/>
              <a:t>: inputs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211456" y="601598"/>
            <a:ext cx="4441297" cy="4545053"/>
            <a:chOff x="2211456" y="601598"/>
            <a:chExt cx="4441297" cy="454505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3866" y="2540843"/>
              <a:ext cx="3699493" cy="2517854"/>
            </a:xfrm>
            <a:prstGeom prst="rect">
              <a:avLst/>
            </a:prstGeom>
          </p:spPr>
        </p:pic>
        <p:cxnSp>
          <p:nvCxnSpPr>
            <p:cNvPr id="10" name="Straight Arrow Connector 9"/>
            <p:cNvCxnSpPr>
              <a:stCxn id="3" idx="3"/>
            </p:cNvCxnSpPr>
            <p:nvPr/>
          </p:nvCxnSpPr>
          <p:spPr bwMode="auto">
            <a:xfrm>
              <a:off x="2241755" y="2303489"/>
              <a:ext cx="652111" cy="498698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" name="Straight Arrow Connector 11"/>
            <p:cNvCxnSpPr>
              <a:stCxn id="4" idx="3"/>
            </p:cNvCxnSpPr>
            <p:nvPr/>
          </p:nvCxnSpPr>
          <p:spPr bwMode="auto">
            <a:xfrm flipV="1">
              <a:off x="2211456" y="4822729"/>
              <a:ext cx="682410" cy="323922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" name="TextBox 14"/>
            <p:cNvSpPr txBox="1"/>
            <p:nvPr/>
          </p:nvSpPr>
          <p:spPr>
            <a:xfrm>
              <a:off x="2920181" y="601598"/>
              <a:ext cx="3732572" cy="384721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1900" dirty="0" smtClean="0">
                  <a:solidFill>
                    <a:schemeClr val="accent2"/>
                  </a:solidFill>
                </a:rPr>
                <a:t>BBN</a:t>
              </a:r>
              <a:r>
                <a:rPr lang="en-GB" sz="1900" dirty="0" smtClean="0"/>
                <a:t>: conditional probabilities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593359" y="596678"/>
            <a:ext cx="2220610" cy="5933237"/>
            <a:chOff x="6593359" y="596678"/>
            <a:chExt cx="2220610" cy="593323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/>
            <a:srcRect r="67078" b="30021"/>
            <a:stretch/>
          </p:blipFill>
          <p:spPr>
            <a:xfrm>
              <a:off x="7182881" y="3969856"/>
              <a:ext cx="1616339" cy="256005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l="66380" b="30459"/>
            <a:stretch/>
          </p:blipFill>
          <p:spPr>
            <a:xfrm>
              <a:off x="7245471" y="1111615"/>
              <a:ext cx="1553749" cy="2394735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>
              <a:stCxn id="6" idx="3"/>
              <a:endCxn id="8" idx="1"/>
            </p:cNvCxnSpPr>
            <p:nvPr/>
          </p:nvCxnSpPr>
          <p:spPr bwMode="auto">
            <a:xfrm flipV="1">
              <a:off x="6593359" y="2308983"/>
              <a:ext cx="652112" cy="1490787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 bwMode="auto">
            <a:xfrm>
              <a:off x="6593359" y="3799770"/>
              <a:ext cx="589522" cy="145011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7" name="TextBox 16"/>
            <p:cNvSpPr txBox="1"/>
            <p:nvPr/>
          </p:nvSpPr>
          <p:spPr>
            <a:xfrm>
              <a:off x="7029439" y="596678"/>
              <a:ext cx="1784530" cy="384721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1900" dirty="0" smtClean="0">
                  <a:solidFill>
                    <a:schemeClr val="accent2"/>
                  </a:solidFill>
                </a:rPr>
                <a:t>GIS</a:t>
              </a:r>
              <a:r>
                <a:rPr lang="en-GB" sz="1900" dirty="0" smtClean="0"/>
                <a:t>: outputs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798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b="0" smtClean="0"/>
              <a:t>I</a:t>
            </a:r>
            <a:r>
              <a:rPr lang="en-GB" sz="1800" smtClean="0"/>
              <a:t>mpacts </a:t>
            </a:r>
            <a:r>
              <a:rPr lang="en-GB" sz="1800"/>
              <a:t>of Brexit scenarios on UK food prices using structured expert judgement </a:t>
            </a:r>
            <a:endParaRPr lang="en-GB" sz="18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68" y="796874"/>
            <a:ext cx="7796463" cy="57232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327766"/>
            <a:ext cx="3116179" cy="3847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1900" b="0" smtClean="0"/>
              <a:t>Barons &amp; Aspinall (2019)</a:t>
            </a:r>
            <a:endParaRPr lang="en-GB" sz="1900" b="0" dirty="0" smtClean="0"/>
          </a:p>
        </p:txBody>
      </p:sp>
    </p:spTree>
    <p:extLst>
      <p:ext uri="{BB962C8B-B14F-4D97-AF65-F5344CB8AC3E}">
        <p14:creationId xmlns:p14="http://schemas.microsoft.com/office/powerpoint/2010/main" val="34684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ChangeArrowheads="1"/>
          </p:cNvSpPr>
          <p:nvPr>
            <p:ph type="title"/>
          </p:nvPr>
        </p:nvSpPr>
        <p:spPr>
          <a:xfrm>
            <a:off x="2115403" y="1570542"/>
            <a:ext cx="4865821" cy="1322784"/>
          </a:xfrm>
        </p:spPr>
        <p:txBody>
          <a:bodyPr/>
          <a:lstStyle/>
          <a:p>
            <a:pPr eaLnBrk="1" hangingPunct="1">
              <a:defRPr/>
            </a:pPr>
            <a:r>
              <a:rPr lang="en-GB" smtClean="0"/>
              <a:t>3. </a:t>
            </a:r>
            <a:r>
              <a:rPr lang="en-GB" altLang="en-US">
                <a:latin typeface="Arial" panose="020B0604020202020204" pitchFamily="34" charset="0"/>
              </a:rPr>
              <a:t>Reporting </a:t>
            </a:r>
            <a:r>
              <a:rPr lang="en-GB" altLang="en-US" smtClean="0">
                <a:latin typeface="Arial" panose="020B0604020202020204" pitchFamily="34" charset="0"/>
              </a:rPr>
              <a:t>results</a:t>
            </a:r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05083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 Unicode MS"/>
        <a:ea typeface=""/>
        <a:cs typeface=""/>
      </a:majorFont>
      <a:minorFont>
        <a:latin typeface="Arial Unicode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 anchor="ctr" anchorCtr="1">
        <a:spAutoFit/>
      </a:bodyPr>
      <a:lstStyle>
        <a:defPPr>
          <a:defRPr sz="1900" dirty="0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16117</TotalTime>
  <Words>777</Words>
  <Application>Microsoft Office PowerPoint</Application>
  <PresentationFormat>On-screen Show (4:3)</PresentationFormat>
  <Paragraphs>122</Paragraphs>
  <Slides>39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Arial Unicode MS</vt:lpstr>
      <vt:lpstr>Calibri</vt:lpstr>
      <vt:lpstr>Open Sans</vt:lpstr>
      <vt:lpstr>Tahoma</vt:lpstr>
      <vt:lpstr>Times New Roman</vt:lpstr>
      <vt:lpstr>Default Design</vt:lpstr>
      <vt:lpstr>Bayesian Methods for Ecological and Environmental Modelling: COMMUNICATION</vt:lpstr>
      <vt:lpstr>Contents</vt:lpstr>
      <vt:lpstr>1. Introduction</vt:lpstr>
      <vt:lpstr>1.1 Purpose , ToWhom-What-How, Guidelines?</vt:lpstr>
      <vt:lpstr>2. Co-design &amp; graphical modelling</vt:lpstr>
      <vt:lpstr>2.1 Decision-support</vt:lpstr>
      <vt:lpstr>2.2 Production or conservation? GIS + BBN</vt:lpstr>
      <vt:lpstr>Impacts of Brexit scenarios on UK food prices using structured expert judgement </vt:lpstr>
      <vt:lpstr>3. Reporting results</vt:lpstr>
      <vt:lpstr>3.1 Reporting: To whom? What? How</vt:lpstr>
      <vt:lpstr>4. Visualisation of uncertainty: Guidelines</vt:lpstr>
      <vt:lpstr>Milne et al. (2015): Communicating the uncertainty in GHG emissions</vt:lpstr>
      <vt:lpstr>Milne et al. (2015): Communicating the uncertainty in GHG emissions</vt:lpstr>
      <vt:lpstr>Milne et al. (2015): Communicating the uncertainty in GHG emissions</vt:lpstr>
      <vt:lpstr>Milne et al. (2015): Communicating the uncertainty in GHG emissions</vt:lpstr>
      <vt:lpstr>Milne et al. (2015): Communicating the uncertainty in GHG emissions</vt:lpstr>
      <vt:lpstr>PRINCIPLES OF POSTERIOR VISUALIZATION (2015)</vt:lpstr>
      <vt:lpstr>PRINCIPLES OF POSTERIOR VISUALIZATION (2015)</vt:lpstr>
      <vt:lpstr>PRINCIPLES OF POSTERIOR VISUALIZATION (2015)</vt:lpstr>
      <vt:lpstr>PRINCIPLES OF POSTERIOR VISUALIZATION (2015)</vt:lpstr>
      <vt:lpstr>Kleineberg et al. (2019): Visualizing Uncertainty</vt:lpstr>
      <vt:lpstr>Kleineberg et al. (2019): Visualizing Uncertainty</vt:lpstr>
      <vt:lpstr>Kleineberg et al. (2019): Visualizing Uncertainty</vt:lpstr>
      <vt:lpstr>Kleineberg et al. (2019): Visualizing Uncertainty</vt:lpstr>
      <vt:lpstr>Kurz-Milcke et al. (2008): Transparency in Risk Communication</vt:lpstr>
      <vt:lpstr>Spiegelhalter et al. (2011): Visualizing uncertainty about the future</vt:lpstr>
      <vt:lpstr>Van der Bles et al. (2019): Communicating unc. about facts, numbers and science</vt:lpstr>
      <vt:lpstr>Gabry et al. (2018)</vt:lpstr>
      <vt:lpstr>The R Graph Gallery: https://www.r-graph-gallery.com/</vt:lpstr>
      <vt:lpstr>4. Visualisation of uncertainty: Examples CEH</vt:lpstr>
      <vt:lpstr>3.8 Using data in Bayesian calibration of BASFOR</vt:lpstr>
      <vt:lpstr>3.11 Parameter correlations</vt:lpstr>
      <vt:lpstr>3.11 Maps of (1) predictions, (2) uncertainties</vt:lpstr>
      <vt:lpstr>4.1 Site-specific vs. generic BC for European forest</vt:lpstr>
      <vt:lpstr>4.1 Site-specific vs. generic BC for European forest</vt:lpstr>
      <vt:lpstr>4.2 Reconciling LUC-inventory models with atmospheric inversion</vt:lpstr>
      <vt:lpstr>4.5 Drought-risk analysis for NPP in 2071-2100</vt:lpstr>
      <vt:lpstr>3.8 Bayesian calibration of process-based models</vt:lpstr>
      <vt:lpstr>INTERMEZZO</vt:lpstr>
    </vt:vector>
  </TitlesOfParts>
  <Company>CEH, NERC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Edinburgh Forest Model</dc:title>
  <dc:creator>Deena C Mobbs</dc:creator>
  <cp:lastModifiedBy>Van Oijen, Marcel A.</cp:lastModifiedBy>
  <cp:revision>1634</cp:revision>
  <dcterms:created xsi:type="dcterms:W3CDTF">2000-04-18T15:17:11Z</dcterms:created>
  <dcterms:modified xsi:type="dcterms:W3CDTF">2019-09-11T20:15:19Z</dcterms:modified>
</cp:coreProperties>
</file>